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embeddedFontLs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Helvetica Neue Light" panose="0200040300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3351"/>
  </p:normalViewPr>
  <p:slideViewPr>
    <p:cSldViewPr snapToGrid="0" snapToObjects="1">
      <p:cViewPr varScale="1">
        <p:scale>
          <a:sx n="63" d="100"/>
          <a:sy n="63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Issue: saving grouped components </a:t>
            </a:r>
            <a:endParaRPr/>
          </a:p>
        </p:txBody>
      </p:sp>
      <p:sp>
        <p:nvSpPr>
          <p:cNvPr id="134" name="Google Shape;1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Gamera functionalities imported as Rodan jobs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Still in progress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Users provide valuable feedback: issues, enhancements</a:t>
            </a: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symbols: numbers, letters, music notation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our case: neumes from medieval music</a:t>
            </a: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Pixel: neume layer -&gt; connected components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Classify -&gt; pitch finding, rendering</a:t>
            </a: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Launches a browser window for 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confidence: 1</a:t>
            </a: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classifier models, attempt to classify the rest</a:t>
            </a: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only need to give 1 or 2 models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 symbols: neumes</a:t>
            </a:r>
            <a:endParaRPr/>
          </a:p>
        </p:txBody>
      </p:sp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438a7a50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empty or Unclassified class names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Reset the view after events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&amp; rename requested by musicologists</a:t>
            </a:r>
            <a:endParaRPr/>
          </a:p>
        </p:txBody>
      </p:sp>
      <p:sp>
        <p:nvSpPr>
          <p:cNvPr id="120" name="Google Shape;120;g49438a7a5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18148" y="91376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612900" y="25146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270000" y="4445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270000" y="1600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2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7AAA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7AAA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7AAA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7AAA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7AAA"/>
              </a:buClr>
              <a:buSzPts val="21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6318148" y="92011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6000"/>
              <a:buFont typeface="Helvetica Neue Light"/>
              <a:buNone/>
              <a:defRPr sz="6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3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98AF1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 idx="4294967295"/>
          </p:nvPr>
        </p:nvSpPr>
        <p:spPr>
          <a:xfrm>
            <a:off x="619519" y="1381075"/>
            <a:ext cx="11637571" cy="309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7000"/>
              <a:buFont typeface="Helvetica Neue Light"/>
              <a:buNone/>
            </a:pPr>
            <a:r>
              <a:rPr lang="en-US" sz="7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Updates to RODAN Gamera Interactive Classifier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294967295"/>
          </p:nvPr>
        </p:nvSpPr>
        <p:spPr>
          <a:xfrm>
            <a:off x="1270000" y="4948932"/>
            <a:ext cx="10464800" cy="202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 Light"/>
              <a:buNone/>
            </a:pPr>
            <a:r>
              <a:rPr lang="en-US" sz="3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Minh Anh Nguyen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3100"/>
              <a:buFont typeface="Helvetica Neue Light"/>
              <a:buNone/>
            </a:pPr>
            <a:r>
              <a:rPr lang="en-US" sz="3100" b="0" i="0" u="none" strike="noStrike" cap="none">
                <a:solidFill>
                  <a:srgbClr val="4E4E4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DDMAL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3100"/>
              <a:buFont typeface="Helvetica Neue Light"/>
              <a:buNone/>
            </a:pPr>
            <a:r>
              <a:rPr lang="en-US" sz="3100" b="0" i="0" u="none" strike="noStrike" cap="none">
                <a:solidFill>
                  <a:srgbClr val="4E4E4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McGill University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3100"/>
              <a:buFont typeface="Helvetica Neue Light"/>
              <a:buNone/>
            </a:pPr>
            <a:r>
              <a:rPr lang="en-US" sz="3100" b="0" i="0" u="none" strike="noStrike" cap="none">
                <a:solidFill>
                  <a:srgbClr val="4E4E4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Montreal, Canada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4294967295"/>
          </p:nvPr>
        </p:nvSpPr>
        <p:spPr>
          <a:xfrm>
            <a:off x="6381698" y="913765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371600" y="7454700"/>
            <a:ext cx="10464800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SIMSSA Workshop X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VII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6A6B"/>
              </a:buClr>
              <a:buSzPts val="3000"/>
              <a:buFont typeface="Helvetica Neue Light"/>
              <a:buNone/>
            </a:pPr>
            <a:r>
              <a:rPr lang="en-US" sz="3000">
                <a:solidFill>
                  <a:srgbClr val="6B6A6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 1</a:t>
            </a:r>
            <a:r>
              <a:rPr lang="en-US" sz="3000" b="0" i="0" u="none" strike="noStrike" cap="none">
                <a:solidFill>
                  <a:srgbClr val="6B6A6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Future Enhancements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952500" y="2501850"/>
            <a:ext cx="11099700" cy="6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2475"/>
              <a:buFont typeface="Helvetica Neue Light"/>
              <a:buChar char="•"/>
            </a:pPr>
            <a:r>
              <a:rPr lang="en-US" sz="3300"/>
              <a:t>Integrate Diva.js to render the preview image</a:t>
            </a:r>
            <a:endParaRPr/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475"/>
              <a:buFont typeface="Helvetica Neue Light"/>
              <a:buChar char="•"/>
            </a:pPr>
            <a:r>
              <a:rPr lang="en-US" sz="3300"/>
              <a:t>Increase compatibility with Safari</a:t>
            </a:r>
            <a:endParaRPr/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475"/>
              <a:buFont typeface="Helvetica Neue Light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 the classifier optimization as a RODAN job</a:t>
            </a:r>
            <a:endParaRPr sz="33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475"/>
              <a:buFont typeface="Helvetica Neue Light"/>
              <a:buChar char="•"/>
            </a:pPr>
            <a:r>
              <a:rPr lang="en-US" sz="3300"/>
              <a:t>Implement more unit tests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4294967295"/>
          </p:nvPr>
        </p:nvSpPr>
        <p:spPr>
          <a:xfrm>
            <a:off x="6311796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3501"/>
          <a:stretch/>
        </p:blipFill>
        <p:spPr>
          <a:xfrm>
            <a:off x="406400" y="5099670"/>
            <a:ext cx="12192000" cy="3269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1270000" y="571698"/>
            <a:ext cx="10464800" cy="157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4294967295"/>
          </p:nvPr>
        </p:nvSpPr>
        <p:spPr>
          <a:xfrm>
            <a:off x="6311796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952500" y="344487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History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1840" y="2443163"/>
            <a:ext cx="11521440" cy="56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2325"/>
              <a:buFont typeface="Helvetica Neue Light"/>
              <a:buChar char="•"/>
            </a:pPr>
            <a:r>
              <a:rPr lang="en-US" sz="31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Originally a part of Gamera, a framework for document analysis applications by Karl MacMillan, Michael Droettboom, and Ichiro Fujinaga in 200</a:t>
            </a:r>
            <a:r>
              <a:rPr lang="en-US" sz="3100">
                <a:solidFill>
                  <a:schemeClr val="dk1"/>
                </a:solidFill>
              </a:rPr>
              <a:t>1</a:t>
            </a:r>
            <a:endParaRPr sz="31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44500" marR="0" lvl="0" indent="-4445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7AAA"/>
              </a:buClr>
              <a:buSzPts val="2325"/>
              <a:buFont typeface="Helvetica Neue Light"/>
              <a:buChar char="•"/>
            </a:pPr>
            <a:r>
              <a:rPr lang="en-US" sz="31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Implemented as a RODAN job in 2014 by Andrew Fogarty and extended by Sacha Perry-Fagant and Alex Daigle in 2017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4294967295"/>
          </p:nvPr>
        </p:nvSpPr>
        <p:spPr>
          <a:xfrm>
            <a:off x="6375348" y="925195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114194" y="8412478"/>
            <a:ext cx="10776412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Michael Droettboom, Ichiro Fujinaga, Karl MacMillan, G. Sayeed Choudhury, Tim DiLauro, Mark Patton and Teal Anderson. </a:t>
            </a:r>
            <a:br>
              <a:rPr lang="en-US"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“Using the Gamera framework for the recognition of cultural heritage materials.” JCDL (2002)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Classifier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587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web-based tool for classifying symbols</a:t>
            </a:r>
            <a:endParaRPr sz="3000"/>
          </a:p>
          <a:p>
            <a:pPr marL="444500" marR="0" lvl="0" indent="-4635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Two-part classification</a:t>
            </a:r>
            <a:endParaRPr sz="3000"/>
          </a:p>
          <a:p>
            <a:pPr marL="889000" marR="0" lvl="1" indent="-4635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‣"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Manual correction: user gives examples</a:t>
            </a:r>
            <a:endParaRPr sz="3000"/>
          </a:p>
          <a:p>
            <a:pPr marL="889000" marR="0" lvl="1" indent="-463550" algn="l" rtl="0">
              <a:lnSpc>
                <a:spcPct val="50000"/>
              </a:lnSpc>
              <a:spcBef>
                <a:spcPts val="260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‣"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 correctio</a:t>
            </a:r>
            <a:r>
              <a:rPr lang="en-US" sz="3000"/>
              <a:t>n: machine learns from examples</a:t>
            </a:r>
            <a:endParaRPr sz="3000"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4294967295"/>
          </p:nvPr>
        </p:nvSpPr>
        <p:spPr>
          <a:xfrm>
            <a:off x="6375348" y="925195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952500" y="1118095"/>
            <a:ext cx="11099800" cy="195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6800"/>
              <a:buFont typeface="Helvetica Neue Light"/>
              <a:buNone/>
            </a:pPr>
            <a:r>
              <a:rPr lang="en-US" sz="6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Classifier in OMR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4294967295"/>
          </p:nvPr>
        </p:nvSpPr>
        <p:spPr>
          <a:xfrm>
            <a:off x="6375348" y="925195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210300" y="4112350"/>
            <a:ext cx="2367600" cy="256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63500" dir="27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6823025" y="4117050"/>
            <a:ext cx="2698800" cy="256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114300" dist="63500" dir="27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392250" y="4117050"/>
            <a:ext cx="2698800" cy="256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63500" dir="27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6061916" y="5379757"/>
            <a:ext cx="761100" cy="25200"/>
          </a:xfrm>
          <a:prstGeom prst="straightConnector1">
            <a:avLst/>
          </a:prstGeom>
          <a:noFill/>
          <a:ln w="50800" cap="flat" cmpd="sng">
            <a:solidFill>
              <a:srgbClr val="183D6B">
                <a:alpha val="72156"/>
              </a:srgbClr>
            </a:solidFill>
            <a:prstDash val="solid"/>
            <a:miter lim="400000"/>
            <a:headEnd type="none" w="sm" len="sm"/>
            <a:tailEnd type="triangle" w="med" len="med"/>
          </a:ln>
          <a:effectLst>
            <a:outerShdw blurRad="50800" dist="63500" dir="2700000" rotWithShape="0">
              <a:srgbClr val="000000">
                <a:alpha val="49803"/>
              </a:srgbClr>
            </a:outerShdw>
          </a:effectLst>
        </p:spPr>
      </p:cxnSp>
      <p:sp>
        <p:nvSpPr>
          <p:cNvPr id="88" name="Google Shape;88;p17"/>
          <p:cNvSpPr/>
          <p:nvPr/>
        </p:nvSpPr>
        <p:spPr>
          <a:xfrm>
            <a:off x="310264" y="4824394"/>
            <a:ext cx="21642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 </a:t>
            </a:r>
            <a:br>
              <a:rPr lang="en-US" sz="3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Analysis</a:t>
            </a:r>
            <a:endParaRPr sz="3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br>
              <a:rPr lang="en-US" sz="3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300" i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Pixel.js</a:t>
            </a:r>
            <a:endParaRPr sz="3300" i="1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442450" y="4829100"/>
            <a:ext cx="2698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</a:t>
            </a:r>
            <a:endParaRPr sz="3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endParaRPr sz="3300" i="1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 b="0" i="1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</a:t>
            </a:r>
            <a:br>
              <a:rPr lang="en-US" sz="3300" b="0" i="1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300" b="0" i="1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Classifier</a:t>
            </a:r>
            <a:endParaRPr i="1"/>
          </a:p>
        </p:txBody>
      </p:sp>
      <p:sp>
        <p:nvSpPr>
          <p:cNvPr id="90" name="Google Shape;90;p17"/>
          <p:cNvSpPr/>
          <p:nvPr/>
        </p:nvSpPr>
        <p:spPr>
          <a:xfrm>
            <a:off x="6967550" y="4840050"/>
            <a:ext cx="2367600" cy="11175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Pitch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Finding &amp; Lyric Al</a:t>
            </a:r>
            <a:r>
              <a:rPr lang="en-US" sz="3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ignment</a:t>
            </a:r>
            <a:endParaRPr/>
          </a:p>
        </p:txBody>
      </p:sp>
      <p:cxnSp>
        <p:nvCxnSpPr>
          <p:cNvPr id="91" name="Google Shape;91;p17"/>
          <p:cNvCxnSpPr/>
          <p:nvPr/>
        </p:nvCxnSpPr>
        <p:spPr>
          <a:xfrm rot="10800000" flipH="1">
            <a:off x="2573702" y="5390557"/>
            <a:ext cx="827700" cy="3600"/>
          </a:xfrm>
          <a:prstGeom prst="straightConnector1">
            <a:avLst/>
          </a:prstGeom>
          <a:noFill/>
          <a:ln w="50800" cap="flat" cmpd="sng">
            <a:solidFill>
              <a:srgbClr val="183D6B">
                <a:alpha val="72156"/>
              </a:srgbClr>
            </a:solidFill>
            <a:prstDash val="solid"/>
            <a:miter lim="400000"/>
            <a:headEnd type="none" w="sm" len="sm"/>
            <a:tailEnd type="triangle" w="med" len="med"/>
          </a:ln>
          <a:effectLst>
            <a:outerShdw blurRad="50800" dist="63500" dir="2700000" rotWithShape="0">
              <a:srgbClr val="000000">
                <a:alpha val="49803"/>
              </a:srgbClr>
            </a:outerShdw>
          </a:effectLst>
        </p:spPr>
      </p:cxnSp>
      <p:sp>
        <p:nvSpPr>
          <p:cNvPr id="92" name="Google Shape;92;p17"/>
          <p:cNvSpPr/>
          <p:nvPr/>
        </p:nvSpPr>
        <p:spPr>
          <a:xfrm>
            <a:off x="10203600" y="4117050"/>
            <a:ext cx="2578200" cy="256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114300" dist="63500" dir="27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9479675" y="5393400"/>
            <a:ext cx="693000" cy="10800"/>
          </a:xfrm>
          <a:prstGeom prst="straightConnector1">
            <a:avLst/>
          </a:prstGeom>
          <a:noFill/>
          <a:ln w="50800" cap="flat" cmpd="sng">
            <a:solidFill>
              <a:srgbClr val="183D6B">
                <a:alpha val="72160"/>
              </a:srgbClr>
            </a:solidFill>
            <a:prstDash val="solid"/>
            <a:miter lim="400000"/>
            <a:headEnd type="none" w="sm" len="sm"/>
            <a:tailEnd type="triangle" w="med" len="med"/>
          </a:ln>
          <a:effectLst>
            <a:outerShdw blurRad="50800" dist="63500" dir="2700000" rotWithShape="0">
              <a:srgbClr val="000000">
                <a:alpha val="49800"/>
              </a:srgbClr>
            </a:outerShdw>
          </a:effectLst>
        </p:spPr>
      </p:cxnSp>
      <p:sp>
        <p:nvSpPr>
          <p:cNvPr id="94" name="Google Shape;94;p17"/>
          <p:cNvSpPr/>
          <p:nvPr/>
        </p:nvSpPr>
        <p:spPr>
          <a:xfrm>
            <a:off x="10348125" y="4840050"/>
            <a:ext cx="2367600" cy="11175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Online Editor</a:t>
            </a:r>
            <a:endParaRPr sz="3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endParaRPr sz="3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 Light"/>
              <a:buNone/>
            </a:pPr>
            <a:r>
              <a:rPr lang="en-US" sz="3300" i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Neon.js</a:t>
            </a:r>
            <a:endParaRPr sz="3300" i="1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6044"/>
          <a:stretch/>
        </p:blipFill>
        <p:spPr>
          <a:xfrm>
            <a:off x="3983698" y="1822740"/>
            <a:ext cx="8309901" cy="686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270000" y="477589"/>
            <a:ext cx="10464800" cy="107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5760"/>
              <a:buFont typeface="Helvetica Neue Light"/>
              <a:buNone/>
            </a:pPr>
            <a:r>
              <a:rPr lang="en-US" sz="576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Manual Correction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67360" y="2065665"/>
            <a:ext cx="3820160" cy="58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AAA"/>
              </a:solidFill>
            </a:endParaRPr>
          </a:p>
          <a:p>
            <a:pPr marL="114300" marR="0" lvl="0" indent="-1778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800"/>
              <a:buFont typeface="Helvetica Neue Light"/>
              <a:buChar char="•"/>
            </a:pP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US" sz="2800"/>
              <a:t>Assign</a:t>
            </a:r>
            <a:r>
              <a:rPr lang="en-US" sz="2800" b="0" i="0" u="none" strike="noStrike" cap="none">
                <a:latin typeface="Helvetica Neue Light"/>
                <a:ea typeface="Helvetica Neue Light"/>
                <a:cs typeface="Helvetica Neue Light"/>
                <a:sym typeface="Helvetica Neue Light"/>
              </a:rPr>
              <a:t> classes</a:t>
            </a: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800" b="0" i="0" u="none" strike="noStrike" cap="none">
              <a:solidFill>
                <a:srgbClr val="007AA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4300" marR="0" lvl="0" indent="-1778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800"/>
              <a:buFont typeface="Helvetica Neue Light"/>
              <a:buChar char="•"/>
            </a:pPr>
            <a:r>
              <a:rPr lang="en-US" sz="2800">
                <a:solidFill>
                  <a:srgbClr val="007AAA"/>
                </a:solidFill>
              </a:rPr>
              <a:t>  </a:t>
            </a:r>
            <a:r>
              <a:rPr lang="en-US" sz="2800"/>
              <a:t>Delete classes</a:t>
            </a:r>
            <a:endParaRPr sz="2800"/>
          </a:p>
          <a:p>
            <a:pPr marL="114300" marR="0" lvl="0" indent="-1778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800"/>
              <a:buFont typeface="Helvetica Neue Light"/>
              <a:buChar char="•"/>
            </a:pP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US" sz="2800" b="0" i="0" u="none" strike="noStrike" cap="none">
                <a:latin typeface="Helvetica Neue Light"/>
                <a:ea typeface="Helvetica Neue Light"/>
                <a:cs typeface="Helvetica Neue Light"/>
                <a:sym typeface="Helvetica Neue Light"/>
              </a:rPr>
              <a:t>Rename classes</a:t>
            </a:r>
            <a:endParaRPr/>
          </a:p>
          <a:p>
            <a:pPr marL="114300" marR="0" lvl="0" indent="-1778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800"/>
              <a:buFont typeface="Helvetica Neue Light"/>
              <a:buChar char="•"/>
            </a:pP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US" sz="2800" b="0" i="0" u="none" strike="noStrike" cap="none">
                <a:latin typeface="Helvetica Neue Light"/>
                <a:ea typeface="Helvetica Neue Light"/>
                <a:cs typeface="Helvetica Neue Light"/>
                <a:sym typeface="Helvetica Neue Light"/>
              </a:rPr>
              <a:t>Group glyphs</a:t>
            </a:r>
            <a:endParaRPr/>
          </a:p>
          <a:p>
            <a:pPr marL="114300" marR="0" lvl="0" indent="-1778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800"/>
              <a:buFont typeface="Helvetica Neue Light"/>
              <a:buChar char="•"/>
            </a:pP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US" sz="2800" b="0" i="0" u="none" strike="noStrike" cap="none">
                <a:latin typeface="Helvetica Neue Light"/>
                <a:ea typeface="Helvetica Neue Light"/>
                <a:cs typeface="Helvetica Neue Light"/>
                <a:sym typeface="Helvetica Neue Light"/>
              </a:rPr>
              <a:t>Split glyphs</a:t>
            </a:r>
            <a:r>
              <a:rPr lang="en-US" sz="2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rgbClr val="007AAA"/>
              </a:solidFill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4294967295"/>
          </p:nvPr>
        </p:nvSpPr>
        <p:spPr>
          <a:xfrm>
            <a:off x="6375348" y="924560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4790"/>
          <a:stretch/>
        </p:blipFill>
        <p:spPr>
          <a:xfrm>
            <a:off x="4425674" y="2363790"/>
            <a:ext cx="8196083" cy="59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70000" y="497581"/>
            <a:ext cx="10464800" cy="11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6800"/>
              <a:buFont typeface="Helvetica Neue Light"/>
              <a:buNone/>
            </a:pPr>
            <a:r>
              <a:rPr lang="en-US" sz="68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 Correction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220400" y="2799875"/>
            <a:ext cx="4094400" cy="5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3200" b="0" i="0" u="none" strike="noStrike" cap="none">
              <a:solidFill>
                <a:srgbClr val="007AA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598" marR="0" lvl="0" indent="-22859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•"/>
            </a:pPr>
            <a:r>
              <a:rPr lang="en-US" sz="3000">
                <a:solidFill>
                  <a:srgbClr val="007AAA"/>
                </a:solidFill>
              </a:rPr>
              <a:t> </a:t>
            </a:r>
            <a:r>
              <a:rPr lang="en-US" sz="3000"/>
              <a:t>Uses the k-nearest neighbors algorithm</a:t>
            </a:r>
            <a:endParaRPr sz="30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599" marR="0" lvl="0" indent="-2285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3000"/>
              <a:buFont typeface="Helvetica Neue Light"/>
              <a:buChar char="•"/>
            </a:pPr>
            <a:r>
              <a:rPr lang="en-US" sz="3000">
                <a:solidFill>
                  <a:srgbClr val="007AAA"/>
                </a:solidFill>
              </a:rPr>
              <a:t> </a:t>
            </a:r>
            <a:r>
              <a:rPr lang="en-US" sz="3000"/>
              <a:t>Match each glyph to the model with the most similar features</a:t>
            </a:r>
            <a:endParaRPr sz="3000"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6375348" y="924560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952500" y="722114"/>
            <a:ext cx="11099800" cy="218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6400"/>
              <a:buFont typeface="Helvetica Neue Light"/>
              <a:buNone/>
            </a:pPr>
            <a:r>
              <a:rPr lang="en-US" sz="64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Advantages Over a Complete Manual Classification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900113" y="2571750"/>
            <a:ext cx="11152187" cy="631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Faster than solely manual classification</a:t>
            </a:r>
            <a:endParaRPr/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</a:pPr>
            <a:r>
              <a:rPr lang="en-US"/>
              <a:t>Results improve in each iteration</a:t>
            </a:r>
            <a:endParaRPr/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7AAA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classify a</a:t>
            </a:r>
            <a:r>
              <a:rPr lang="en-US"/>
              <a:t>ny</a:t>
            </a: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type of symbols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6375348" y="9251950"/>
            <a:ext cx="2414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1269950" y="475088"/>
            <a:ext cx="104649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8000"/>
              <a:buFont typeface="Helvetica Neue Light"/>
              <a:buNone/>
            </a:pPr>
            <a:r>
              <a:rPr lang="en-US"/>
              <a:t>Recent Updates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265900" y="2586450"/>
            <a:ext cx="4794000" cy="5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1143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500"/>
              <a:t>Delete &amp; rename classes</a:t>
            </a:r>
            <a:endParaRPr sz="2500"/>
          </a:p>
          <a:p>
            <a:pPr marL="114300" marR="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500"/>
              <a:t>Import &amp; export classes as a file</a:t>
            </a:r>
            <a:endParaRPr sz="25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4300" marR="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 b="0" i="0" u="none" strike="noStrike" cap="none">
                <a:solidFill>
                  <a:srgbClr val="007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500"/>
              <a:t>Display preview image in color</a:t>
            </a:r>
            <a:endParaRPr sz="2500"/>
          </a:p>
          <a:p>
            <a:pPr marL="114300" marR="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/>
              <a:t> Save and revert</a:t>
            </a:r>
            <a:endParaRPr sz="25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4300" marR="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</a:rPr>
              <a:t> Optimized zooming actions</a:t>
            </a:r>
            <a:endParaRPr sz="2500">
              <a:solidFill>
                <a:schemeClr val="dk1"/>
              </a:solidFill>
            </a:endParaRPr>
          </a:p>
          <a:p>
            <a:pPr marL="11430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007AAA"/>
                </a:solidFill>
              </a:rPr>
              <a:t> </a:t>
            </a:r>
            <a:r>
              <a:rPr lang="en-US" sz="2500">
                <a:solidFill>
                  <a:schemeClr val="dk1"/>
                </a:solidFill>
              </a:rPr>
              <a:t>Collapsible panes</a:t>
            </a:r>
            <a:endParaRPr sz="2500">
              <a:solidFill>
                <a:schemeClr val="dk1"/>
              </a:solidFill>
            </a:endParaRPr>
          </a:p>
          <a:p>
            <a:pPr marL="114300" lvl="0" indent="-158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7AAA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007AAA"/>
                </a:solidFill>
              </a:rPr>
              <a:t> </a:t>
            </a:r>
            <a:r>
              <a:rPr lang="en-US" sz="2500">
                <a:solidFill>
                  <a:schemeClr val="dk1"/>
                </a:solidFill>
              </a:rPr>
              <a:t>Resize window</a:t>
            </a:r>
            <a:endParaRPr sz="250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6311796" y="9245600"/>
            <a:ext cx="36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fld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25" y="2435100"/>
            <a:ext cx="7943625" cy="62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270000" y="400050"/>
            <a:ext cx="104649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A"/>
              </a:buClr>
              <a:buSzPts val="7200"/>
              <a:buFont typeface="Helvetica Neue Light"/>
              <a:buNone/>
            </a:pPr>
            <a:r>
              <a:rPr lang="en-US" sz="7200"/>
              <a:t>Demo</a:t>
            </a:r>
            <a:endParaRPr sz="7200"/>
          </a:p>
        </p:txBody>
      </p:sp>
      <p:pic>
        <p:nvPicPr>
          <p:cNvPr id="131" name="Google Shape;131;p22" title="IC_workshop.m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950" y="1503750"/>
            <a:ext cx="10464900" cy="78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C_workshop.mp4">
            <a:hlinkClick r:id="" action="ppaction://media"/>
            <a:extLst>
              <a:ext uri="{FF2B5EF4-FFF2-40B4-BE49-F238E27FC236}">
                <a16:creationId xmlns:a16="http://schemas.microsoft.com/office/drawing/2014/main" id="{770FB09D-6EDF-B446-B026-2E3177260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041714" y="0"/>
            <a:ext cx="16519267" cy="935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364</Words>
  <Application>Microsoft Macintosh PowerPoint</Application>
  <PresentationFormat>Custom</PresentationFormat>
  <Paragraphs>83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Helvetica Neue Light</vt:lpstr>
      <vt:lpstr>Helvetica Neue</vt:lpstr>
      <vt:lpstr>Arial</vt:lpstr>
      <vt:lpstr>White</vt:lpstr>
      <vt:lpstr>Updates to RODAN Gamera Interactive Classifier</vt:lpstr>
      <vt:lpstr>History</vt:lpstr>
      <vt:lpstr>Interactive Classifier</vt:lpstr>
      <vt:lpstr>Interactive Classifier in OMR</vt:lpstr>
      <vt:lpstr>Manual Correction</vt:lpstr>
      <vt:lpstr>Automatic Correction</vt:lpstr>
      <vt:lpstr>Advantages Over a Complete Manual Classification</vt:lpstr>
      <vt:lpstr>Recent Updates</vt:lpstr>
      <vt:lpstr>Demo</vt:lpstr>
      <vt:lpstr>Future Enhancements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to RODAN Gamera Interactive Classifier</dc:title>
  <cp:lastModifiedBy>Ichiro Fujinaga, Prof.</cp:lastModifiedBy>
  <cp:revision>3</cp:revision>
  <dcterms:modified xsi:type="dcterms:W3CDTF">2018-12-01T06:30:18Z</dcterms:modified>
</cp:coreProperties>
</file>